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7" r:id="rId5"/>
    <p:sldId id="259" r:id="rId6"/>
    <p:sldId id="263" r:id="rId7"/>
    <p:sldId id="261" r:id="rId8"/>
    <p:sldId id="265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33BC42-2EA7-44ED-99C7-A7E318064352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B92005-D0B3-4D90-96C5-B26B44535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наступающим новым учебным годом!</a:t>
            </a:r>
            <a:endParaRPr lang="ru-RU" dirty="0"/>
          </a:p>
        </p:txBody>
      </p:sp>
      <p:pic>
        <p:nvPicPr>
          <p:cNvPr id="2050" name="Picture 2" descr="&amp;tscy;&amp;vcy;&amp;iecy;&amp;tcy;&amp;ycy;. &amp;rcy;&amp;ocy;&amp;zcy;&amp;acy; - &amp;ocy;&amp;bcy;&amp;ocy;&amp;icy; &amp;icy; &amp;kcy;&amp;acy;&amp;rcy;&amp;tcy;&amp;icy;&amp;ncy;&amp;kcy;&amp;icy; &amp;ncy;&amp;acy; &amp;rcy;&amp;acy;&amp;bcy;&amp;ocy;&amp;chcy;&amp;icy;&amp;jcy; &amp;scy;&amp;tcy;&amp;ocy;&amp;lcy; / &amp;Scy;&amp;tcy;&amp;rcy;&amp;acy;&amp;ncy;&amp;icy;&amp;tscy;&amp;acy; 7 / &amp;Gcy;&amp;ucy;&amp;dcy;&amp;fcy;&amp;ocy;&amp;ncy;.&amp;rcy;&amp;fcy; (GoodFon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92280" cy="443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5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536504"/>
          </a:xfrm>
        </p:spPr>
        <p:txBody>
          <a:bodyPr>
            <a:noAutofit/>
          </a:bodyPr>
          <a:lstStyle/>
          <a:p>
            <a:pPr lvl="0"/>
            <a:endParaRPr lang="ru-RU" sz="1600" b="1" dirty="0" smtClean="0">
              <a:solidFill>
                <a:schemeClr val="tx1"/>
              </a:solidFill>
            </a:endParaRPr>
          </a:p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образовательной программы;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новизну, актуальность, педаго­гическую целесообразность;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дополнительной образовательной программы;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особенности данной дополнительной образовательной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 уже существующих обра­зовательных программ;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детей, участвующих в реализации данной дополнительной образовательной программы;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дополнитель­ной образовательной программы (про­должительность образовательного про­цесса, этапы);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режим занятий;</a:t>
            </a:r>
          </a:p>
          <a:p>
            <a:pPr lvl="0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и спосо­бы определения их результативности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подведения итогов реа­лизации дополнительной образователь­ной программы (выставки, фестивали, соревнования, учебно-исследовательские конференции и т.д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ru-RU" sz="1600" b="1" dirty="0">
                <a:solidFill>
                  <a:schemeClr val="tx1"/>
                </a:solidFill>
              </a:rPr>
              <a:t>Уровень  результатов работы по </a:t>
            </a:r>
            <a:r>
              <a:rPr lang="ru-RU" sz="1600" b="1" dirty="0" smtClean="0">
                <a:solidFill>
                  <a:schemeClr val="tx1"/>
                </a:solidFill>
              </a:rPr>
              <a:t>программе</a:t>
            </a:r>
            <a:endParaRPr lang="ru-RU" sz="1600" b="1" dirty="0">
              <a:solidFill>
                <a:schemeClr val="tx1"/>
              </a:solidFill>
            </a:endParaRPr>
          </a:p>
          <a:p>
            <a:pPr lvl="0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28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перечень разделов, тем</a:t>
            </a:r>
            <a:r>
              <a:rPr lang="ru-RU" sz="3200" dirty="0" smtClean="0"/>
              <a:t>;</a:t>
            </a:r>
          </a:p>
          <a:p>
            <a:pPr lvl="0"/>
            <a:r>
              <a:rPr lang="ru-RU" sz="3200" dirty="0" smtClean="0"/>
              <a:t>количество </a:t>
            </a:r>
            <a:r>
              <a:rPr lang="ru-RU" sz="3200" dirty="0"/>
              <a:t>часов по каждой те­ме с разбивкой на теоретические </a:t>
            </a:r>
            <a:r>
              <a:rPr lang="ru-RU" sz="3200" dirty="0" smtClean="0"/>
              <a:t>(не более 50%)  и </a:t>
            </a:r>
            <a:r>
              <a:rPr lang="ru-RU" sz="3200" dirty="0"/>
              <a:t>прак­тические виды занятий.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Учебно-тематический </a:t>
            </a:r>
            <a:r>
              <a:rPr lang="ru-RU" sz="2800" b="1" dirty="0"/>
              <a:t>план до­полнительной образовательной програм­мы </a:t>
            </a:r>
            <a:r>
              <a:rPr lang="ru-RU" sz="2800" b="1" dirty="0" smtClean="0"/>
              <a:t> содержит: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617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304256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u="sng" dirty="0" smtClean="0"/>
              <a:t>Ресурсное </a:t>
            </a:r>
            <a:r>
              <a:rPr lang="ru-RU" sz="2400" b="1" i="1" u="sng" dirty="0"/>
              <a:t>обеспечение реализации Программы</a:t>
            </a:r>
            <a:r>
              <a:rPr lang="ru-RU" sz="2400" b="1" i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Материально-техническое;</a:t>
            </a:r>
            <a:br>
              <a:rPr lang="ru-RU" sz="2400" dirty="0"/>
            </a:br>
            <a:r>
              <a:rPr lang="ru-RU" sz="2400" dirty="0" smtClean="0"/>
              <a:t>Информационно-методическое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(пособия, методическая литература и т.п., интернет).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21271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i="1" u="sng" dirty="0"/>
              <a:t>Список </a:t>
            </a:r>
            <a:r>
              <a:rPr lang="ru-RU" sz="2600" b="1" i="1" u="sng" dirty="0" smtClean="0"/>
              <a:t>литературы</a:t>
            </a:r>
            <a:endParaRPr lang="ru-RU" sz="2600" dirty="0"/>
          </a:p>
          <a:p>
            <a:r>
              <a:rPr lang="ru-RU" sz="2600" dirty="0"/>
              <a:t>Приводятся два списка литературы: </a:t>
            </a:r>
          </a:p>
          <a:p>
            <a:pPr lvl="0"/>
            <a:r>
              <a:rPr lang="ru-RU" sz="2600" dirty="0"/>
              <a:t>литература, используемая педагогом для разработки программы и организации образовательного процесса; </a:t>
            </a:r>
          </a:p>
          <a:p>
            <a:pPr lvl="0"/>
            <a:r>
              <a:rPr lang="ru-RU" sz="2600" dirty="0"/>
              <a:t>литература, рекомендуемая для детей и родителей.</a:t>
            </a:r>
          </a:p>
          <a:p>
            <a:r>
              <a:rPr lang="ru-RU" sz="2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84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175444"/>
          </a:xfrm>
        </p:spPr>
        <p:txBody>
          <a:bodyPr>
            <a:normAutofit fontScale="90000"/>
          </a:bodyPr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http://i38.tinypic.com/33c8zz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2135560" cy="160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&amp;Dcy;&amp;iecy;&amp;tcy;&amp;scy;&amp;kcy;&amp;icy;&amp;jcy; &amp;scy;&amp;bcy;&amp;ocy;&amp;rcy;&amp;ncy;&amp;icy;&amp;kcy; &amp;dcy;&amp;lcy;&amp;yacy; &amp;ocy;&amp;fcy;&amp;ocy;&amp;rcy;&amp;mcy;&amp;lcy;&amp;iecy;&amp;ncy;&amp;icy;&amp;yacy; &amp;acy;&amp;lcy;&amp;softcy;&amp;bcy;&amp;ocy;&amp;mcy;&amp;a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401615" cy="350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&amp;Kcy;&amp;lcy;&amp;icy;&amp;pcy;&amp;acy;&amp;rcy;&amp;tcy; &quot;&amp;Scy;&amp;ncy;&amp;ocy;&amp;vcy;&amp;acy; &amp;vcy; &amp;shcy;&amp;kcy;&amp;ocy;&amp;lcy;&amp;ucy;&quot;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114342">
            <a:off x="395536" y="358902"/>
            <a:ext cx="1919236" cy="169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66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mcy;&amp;iecy;&amp;ncy;&amp;yacy;&amp;tcy;&amp;softcy; &quot; &amp;Scy;&amp;tcy;&amp;rcy;&amp;acy;&amp;ncy;&amp;icy;&amp;tscy;&amp;acy;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4780" y="2998311"/>
            <a:ext cx="4824536" cy="319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&amp;Fcy;&amp;ocy;&amp;tcy;&amp;ocy;&amp;pcy;&amp;ocy;&amp;rcy;&amp;tcy;&amp;rcy;&amp;iecy;&amp;tcy;&amp;ycy; &amp;Scy;&amp;tcy;&amp;rcy;&amp;acy;&amp;ncy;&amp;icy;&amp;tscy;&amp;acy; 4 &amp;Fcy;&amp;ocy;&amp;rcy;&amp;ucy;&amp;mcy; Averia.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Ncy;&amp;ocy;&amp;vcy;&amp;ycy;&amp;iecy; &amp;tcy;&amp;iecy;&amp;khcy;&amp;ncy;&amp;ocy;&amp;lcy;&amp;ocy;&amp;gcy;&amp;icy;&amp;icy; &amp;vcy; &amp;zhcy;&amp;icy;&amp;zcy;&amp;ncy;&amp;icy; &amp;chcy;&amp;iecy;&amp;lcy;&amp;ocy;&amp;vcy;&amp;iecy;&amp;kcy;&amp;acy; UZLA.inf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3921252" cy="2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31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3096344"/>
          </a:xfrm>
        </p:spPr>
        <p:txBody>
          <a:bodyPr>
            <a:normAutofit/>
          </a:bodyPr>
          <a:lstStyle/>
          <a:p>
            <a:r>
              <a:rPr lang="ru-RU" dirty="0"/>
              <a:t>Внеурочная деятельность в образовательном учреждении в соответствии с требованиями ФГОС.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653136"/>
            <a:ext cx="3160440" cy="14732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/>
              <a:t>Чувакова Т.В. – руководитель РМО учителей начальных классов городских школ Юрьев-Польского района, учитель начальных классов МБОУ «СОШ №3»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40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://bukabench.com/assets/images/book_covers_7/439d09d20959f36ae4f6fa43adbf7f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638" y="850398"/>
            <a:ext cx="2306376" cy="314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4014" y="274638"/>
            <a:ext cx="6092786" cy="18219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Нормативные </a:t>
            </a:r>
            <a:r>
              <a:rPr lang="ru-RU" sz="3200" b="1" dirty="0"/>
              <a:t>документы регламентируют организацию внеурочной </a:t>
            </a:r>
            <a:r>
              <a:rPr lang="ru-RU" sz="3200" b="1" dirty="0" smtClean="0"/>
              <a:t>деятельности</a:t>
            </a:r>
            <a:endParaRPr lang="ru-RU" sz="3200" b="1" dirty="0"/>
          </a:p>
        </p:txBody>
      </p:sp>
      <p:pic>
        <p:nvPicPr>
          <p:cNvPr id="1030" name="Picture 6" descr="&amp;Dcy;&amp;ocy;&amp;kcy;&amp;ucy;&amp;mcy;&amp;iecy;&amp;ncy;&amp;tcy;&amp;ycy;, &amp;ocy;&amp;bcy;&amp;iecy;&amp;scy;&amp;pcy;&amp;iecy;&amp;chcy;&amp;icy;&amp;vcy;&amp;acy;&amp;yucy;&amp;shchcy;&amp;icy;&amp;iecy; &amp;rcy;&amp;iecy;&amp;acy;&amp;lcy;&amp;icy;&amp;zcy;&amp;acy;&amp;tscy;&amp;icy;&amp;yucy; &amp;scy;&amp;tcy;&amp;acy;&amp;ncy;&amp;dcy;&amp;acy;&amp;rcy;&amp;tcy;&amp;ocy;&amp;vcy; II &amp;pcy;&amp;ocy;&amp;kcy;&amp;ocy;&amp;lcy;&amp;iecy;&amp;ncy;&amp;icy;&amp;yacy; - &amp;Kcy;&amp;acy;&amp;rcy;&amp;tcy;&amp;icy;&amp;ncy;&amp;kcy;&amp;acy; 17601/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8811" y="2924944"/>
            <a:ext cx="2616597" cy="34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97867">
            <a:off x="1214880" y="2605356"/>
            <a:ext cx="2453792" cy="38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&amp;Kcy;&amp;ncy;&amp;icy;&amp;gcy;&amp;acy; &quot;&amp;Scy;&amp;acy;&amp;ncy;&amp;Pcy;&amp;icy;&amp;Ncy; 2.4.2.2821-10. &amp;Scy;&amp;acy;&amp;ncy;&amp;icy;&amp;tcy;&amp;acy;&amp;rcy;&amp;ncy;&amp;ocy;-&amp;ecy;&amp;pcy;&amp;icy;&amp;dcy;&amp;iecy;&amp;mcy;&amp;icy;&amp;ocy;&amp;lcy;&amp;ocy;&amp;gcy;&amp;icy;&amp;chcy;&amp;iecy;&amp;scy;&amp;kcy;&amp;icy;&amp;iecy; &amp;tcy;&amp;rcy;…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14882">
            <a:off x="5973151" y="2272579"/>
            <a:ext cx="2668083" cy="412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67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Arial" charset="0"/>
              </a:rPr>
              <a:t>Спортивно – оздоровительное</a:t>
            </a:r>
          </a:p>
          <a:p>
            <a:r>
              <a:rPr lang="ru-RU" sz="3200" b="1" dirty="0">
                <a:latin typeface="Arial" charset="0"/>
              </a:rPr>
              <a:t>Духовно – нравственное</a:t>
            </a:r>
          </a:p>
          <a:p>
            <a:r>
              <a:rPr lang="ru-RU" sz="3200" b="1" dirty="0">
                <a:latin typeface="Arial" charset="0"/>
              </a:rPr>
              <a:t>Социальное </a:t>
            </a:r>
          </a:p>
          <a:p>
            <a:r>
              <a:rPr lang="ru-RU" sz="3200" b="1" dirty="0">
                <a:latin typeface="Arial" charset="0"/>
              </a:rPr>
              <a:t>Общекультурное</a:t>
            </a:r>
          </a:p>
          <a:p>
            <a:r>
              <a:rPr lang="ru-RU" sz="3200" b="1" dirty="0">
                <a:latin typeface="Arial" charset="0"/>
              </a:rPr>
              <a:t>Общеинтеллектуальное</a:t>
            </a:r>
          </a:p>
          <a:p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>Направления</a:t>
            </a:r>
            <a:br>
              <a:rPr lang="ru-RU" dirty="0" smtClean="0">
                <a:latin typeface="Arial" charset="0"/>
              </a:rPr>
            </a:br>
            <a:r>
              <a:rPr lang="ru-RU" dirty="0" smtClean="0">
                <a:latin typeface="Arial" charset="0"/>
              </a:rPr>
              <a:t>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09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Типы образовательных программ внеурочной деятельности: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4176463"/>
          </a:xfrm>
        </p:spPr>
        <p:txBody>
          <a:bodyPr>
            <a:normAutofit/>
          </a:bodyPr>
          <a:lstStyle/>
          <a:p>
            <a:r>
              <a:rPr lang="ru-RU" sz="2800" dirty="0"/>
              <a:t>•  </a:t>
            </a:r>
            <a:r>
              <a:rPr lang="ru-RU" sz="2800" i="1" dirty="0"/>
              <a:t>комплексные образовательные </a:t>
            </a:r>
            <a:r>
              <a:rPr lang="ru-RU" sz="2800" i="1" dirty="0" smtClean="0"/>
              <a:t>программы</a:t>
            </a:r>
          </a:p>
          <a:p>
            <a:r>
              <a:rPr lang="ru-RU" sz="2800" dirty="0" smtClean="0"/>
              <a:t>     •</a:t>
            </a:r>
            <a:r>
              <a:rPr lang="ru-RU" sz="2800" dirty="0"/>
              <a:t>   </a:t>
            </a:r>
            <a:r>
              <a:rPr lang="ru-RU" sz="2800" i="1" dirty="0"/>
              <a:t>тематические образовательные </a:t>
            </a:r>
            <a:r>
              <a:rPr lang="ru-RU" sz="2800" i="1" dirty="0" smtClean="0"/>
              <a:t>программы</a:t>
            </a:r>
          </a:p>
          <a:p>
            <a:r>
              <a:rPr lang="ru-RU" sz="2800" dirty="0" smtClean="0"/>
              <a:t>  •  </a:t>
            </a:r>
            <a:r>
              <a:rPr lang="ru-RU" sz="2800" i="1" dirty="0" smtClean="0"/>
              <a:t>образовательные программы, ориентированные на достижение результатов </a:t>
            </a:r>
            <a:r>
              <a:rPr lang="ru-RU" sz="2800" i="1" dirty="0"/>
              <a:t>определённого уровня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641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Программы внеурочной деятельности</a:t>
            </a:r>
          </a:p>
        </p:txBody>
      </p:sp>
      <p:pic>
        <p:nvPicPr>
          <p:cNvPr id="3" name="Picture 6" descr="&amp;Dcy;&amp;ocy;&amp;kcy;&amp;ucy;&amp;mcy;&amp;iecy;&amp;ncy;&amp;tcy;&amp;ycy;, &amp;ocy;&amp;bcy;&amp;iecy;&amp;scy;&amp;pcy;&amp;iecy;&amp;chcy;&amp;icy;&amp;vcy;&amp;acy;&amp;yucy;&amp;shchcy;&amp;icy;&amp;iecy; &amp;rcy;&amp;iecy;&amp;acy;&amp;lcy;&amp;icy;&amp;zcy;&amp;acy;&amp;tscy;&amp;icy;&amp;yucy; &amp;scy;&amp;tcy;&amp;acy;&amp;ncy;&amp;dcy;&amp;acy;&amp;rcy;&amp;tcy;&amp;ocy;&amp;vcy; II &amp;pcy;&amp;ocy;&amp;kcy;&amp;ocy;&amp;lcy;&amp;iecy;&amp;ncy;&amp;icy;&amp;yacy; - &amp;Kcy;&amp;acy;&amp;rcy;&amp;tcy;&amp;icy;&amp;ncy;&amp;kcy;&amp;acy; 17601/1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2616597" cy="341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2204863"/>
            <a:ext cx="58662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  </a:t>
            </a:r>
            <a:r>
              <a:rPr lang="ru-RU" sz="2400" b="1" dirty="0" smtClean="0"/>
              <a:t>Программа </a:t>
            </a:r>
            <a:r>
              <a:rPr lang="ru-RU" sz="2400" b="1" dirty="0"/>
              <a:t>внеурочной деятельности должна обеспечивать достижение планируемых результатов освоения основной образовательной программы начального общего образования. </a:t>
            </a:r>
            <a:endParaRPr lang="ru-RU" sz="2400" b="1" dirty="0" smtClean="0"/>
          </a:p>
          <a:p>
            <a:pPr>
              <a:defRPr/>
            </a:pPr>
            <a:endParaRPr lang="ru-RU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ru-RU" sz="2400" b="1" dirty="0" smtClean="0"/>
              <a:t>   Программа </a:t>
            </a:r>
            <a:r>
              <a:rPr lang="ru-RU" sz="2400" b="1" dirty="0"/>
              <a:t>внеурочной деятельности разрабатывается  на основе: требований к результатам освоения основной образовательной программы начального общего образования. 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247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8020413" cy="34506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   </a:t>
            </a:r>
            <a:r>
              <a:rPr lang="ru-RU" b="1" dirty="0">
                <a:solidFill>
                  <a:schemeClr val="tx1"/>
                </a:solidFill>
              </a:rPr>
              <a:t>Титульный лист;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    Пояснительная записка;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   Учебно-тематический план;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    Содержание курса;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    Ресурсное обеспечение реализации </a:t>
            </a:r>
            <a:r>
              <a:rPr lang="ru-RU" b="1" dirty="0" smtClean="0">
                <a:solidFill>
                  <a:schemeClr val="tx1"/>
                </a:solidFill>
              </a:rPr>
              <a:t>Программы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    Рекомендуемая литература.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ru-RU" b="1" dirty="0"/>
              <a:t>Структура </a:t>
            </a:r>
            <a:r>
              <a:rPr lang="ru-RU" b="1" dirty="0" smtClean="0"/>
              <a:t>программы </a:t>
            </a:r>
            <a:r>
              <a:rPr lang="ru-RU" b="1" dirty="0"/>
              <a:t>внеурочной </a:t>
            </a:r>
            <a:r>
              <a:rPr lang="ru-RU" b="1" dirty="0" smtClean="0"/>
              <a:t>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339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475252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наименование образовательного учреждения;</a:t>
            </a:r>
          </a:p>
          <a:p>
            <a:pPr lvl="0"/>
            <a:r>
              <a:rPr lang="ru-RU" b="1" dirty="0"/>
              <a:t>где, когда и кем утверждена дополнительная образовательная про­грамма;</a:t>
            </a:r>
          </a:p>
          <a:p>
            <a:pPr lvl="0"/>
            <a:r>
              <a:rPr lang="ru-RU" b="1" dirty="0"/>
              <a:t>название дополнительной обра­зовательной программы;</a:t>
            </a:r>
          </a:p>
          <a:p>
            <a:pPr lvl="0"/>
            <a:r>
              <a:rPr lang="ru-RU" b="1" dirty="0"/>
              <a:t>возраст детей, на которых рас­считана дополнительная образовательная программа;</a:t>
            </a:r>
          </a:p>
          <a:p>
            <a:pPr lvl="0"/>
            <a:r>
              <a:rPr lang="ru-RU" b="1" dirty="0"/>
              <a:t>срок реализации дополнитель­ной образовательной программы;</a:t>
            </a:r>
          </a:p>
          <a:p>
            <a:pPr lvl="0"/>
            <a:r>
              <a:rPr lang="ru-RU" b="1" dirty="0"/>
              <a:t>Ф.И.О., должность автора (ав­торов) дополнительной образовательной программы;</a:t>
            </a:r>
          </a:p>
          <a:p>
            <a:pPr lvl="0"/>
            <a:r>
              <a:rPr lang="ru-RU" b="1" dirty="0"/>
              <a:t>название города, населённого пункта, в котором реализуется дополни­ тельная образовательная программа;</a:t>
            </a:r>
          </a:p>
          <a:p>
            <a:r>
              <a:rPr lang="ru-RU" b="1" dirty="0"/>
              <a:t>год разработки дополнительной образовательной программы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Титульный </a:t>
            </a:r>
            <a:r>
              <a:rPr lang="ru-RU" b="1" i="1" dirty="0"/>
              <a:t>лист должен содержать информацию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407</TotalTime>
  <Words>316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С наступающим новым учебным годом!</vt:lpstr>
      <vt:lpstr>Слайд 2</vt:lpstr>
      <vt:lpstr>Внеурочная деятельность в образовательном учреждении в соответствии с требованиями ФГОС.  </vt:lpstr>
      <vt:lpstr>Нормативные документы регламентируют организацию внеурочной деятельности</vt:lpstr>
      <vt:lpstr>Направления  внеурочной деятельности</vt:lpstr>
      <vt:lpstr>Типы образовательных программ внеурочной деятельности: </vt:lpstr>
      <vt:lpstr>Программы внеурочной деятельности</vt:lpstr>
      <vt:lpstr>Структура программы внеурочной деятельности</vt:lpstr>
      <vt:lpstr> Титульный лист должен содержать информацию: </vt:lpstr>
      <vt:lpstr>Пояснительная записка</vt:lpstr>
      <vt:lpstr> Учебно-тематический план до­полнительной образовательной програм­мы  содержит: </vt:lpstr>
      <vt:lpstr>    Ресурсное обеспечение реализации Программы: Материально-техническое; Информационно-методическое  (пособия, методическая литература и т.п., интернет). </vt:lpstr>
      <vt:lpstr>СПАСИБО ЗА ВНИМАНИЕ!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23</cp:revision>
  <dcterms:created xsi:type="dcterms:W3CDTF">2014-08-25T14:07:42Z</dcterms:created>
  <dcterms:modified xsi:type="dcterms:W3CDTF">2014-08-29T10:02:51Z</dcterms:modified>
</cp:coreProperties>
</file>